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19" r:id="rId2"/>
    <p:sldId id="568" r:id="rId3"/>
    <p:sldId id="597" r:id="rId4"/>
    <p:sldId id="596" r:id="rId5"/>
    <p:sldId id="601" r:id="rId6"/>
    <p:sldId id="598" r:id="rId7"/>
    <p:sldId id="600" r:id="rId8"/>
    <p:sldId id="599" r:id="rId9"/>
    <p:sldId id="602" r:id="rId10"/>
    <p:sldId id="603" r:id="rId11"/>
    <p:sldId id="631" r:id="rId12"/>
    <p:sldId id="627" r:id="rId13"/>
    <p:sldId id="604" r:id="rId14"/>
    <p:sldId id="605" r:id="rId15"/>
    <p:sldId id="606" r:id="rId16"/>
    <p:sldId id="607" r:id="rId17"/>
    <p:sldId id="608" r:id="rId18"/>
    <p:sldId id="609" r:id="rId19"/>
    <p:sldId id="610" r:id="rId20"/>
    <p:sldId id="613" r:id="rId21"/>
    <p:sldId id="611" r:id="rId22"/>
    <p:sldId id="612" r:id="rId23"/>
    <p:sldId id="614" r:id="rId24"/>
    <p:sldId id="615" r:id="rId25"/>
    <p:sldId id="616" r:id="rId26"/>
    <p:sldId id="617" r:id="rId27"/>
    <p:sldId id="629" r:id="rId28"/>
    <p:sldId id="630" r:id="rId29"/>
    <p:sldId id="628" r:id="rId30"/>
    <p:sldId id="619" r:id="rId31"/>
    <p:sldId id="620" r:id="rId32"/>
    <p:sldId id="621" r:id="rId33"/>
    <p:sldId id="622" r:id="rId34"/>
    <p:sldId id="623" r:id="rId35"/>
    <p:sldId id="625" r:id="rId36"/>
    <p:sldId id="626" r:id="rId37"/>
  </p:sldIdLst>
  <p:sldSz cx="9144000" cy="6858000" type="screen4x3"/>
  <p:notesSz cx="6858000" cy="99472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7F4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8" autoAdjust="0"/>
    <p:restoredTop sz="84371" autoAdjust="0"/>
  </p:normalViewPr>
  <p:slideViewPr>
    <p:cSldViewPr>
      <p:cViewPr varScale="1">
        <p:scale>
          <a:sx n="44" d="100"/>
          <a:sy n="44" d="100"/>
        </p:scale>
        <p:origin x="-1709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393" cy="49792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3991" y="0"/>
            <a:ext cx="2972392" cy="497928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EAEEEEC1-39CF-48B8-9422-7D2D933BB4C1}" type="datetimeFigureOut">
              <a:rPr lang="ko-KR" altLang="en-US" smtClean="0"/>
              <a:t>2013-06-05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46125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316" y="4724674"/>
            <a:ext cx="5487370" cy="4476515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7736"/>
            <a:ext cx="2972393" cy="497927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3991" y="9447736"/>
            <a:ext cx="2972392" cy="497927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CA8A8EFC-F007-4A5F-A43C-08D4B27B4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8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8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2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/>
              <a:buChar char="Ø"/>
            </a:pPr>
            <a:endParaRPr lang="ko-KR" altLang="en-US" sz="12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25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2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9305"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713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98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893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53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96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78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8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19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9305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47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37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823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35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499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964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77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77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77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775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9351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280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9305"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085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388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16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378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4423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궁금한 사항 있으십니까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05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37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42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93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9305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02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9305"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664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A8EFC-F007-4A5F-A43C-08D4B27B4F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1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821C1-7E43-4662-861C-D51EE749620B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7492D-68EF-486C-9180-98D0FEA3A80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D2BFB-DB23-4011-9467-FCE0AF1BAB35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9EA46-C1A8-4ADF-A9AE-BAA6A6F4E81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75741-340C-4317-9562-4661690A7772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A94A4-1372-4313-9242-2637412E62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27E61-2C94-4273-B234-D95284B4CB98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0BBBF-4051-48D5-91C4-774B2D27A2A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A8DAF-3D0C-464E-BA21-A937694175C7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442BC-FCB3-4D21-BEBE-CA2B5F15062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86591-0046-4D47-A27D-B21C2B6B43B3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7067EA-F73C-421B-A1AF-C4F488BF8A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334B9-36F9-4513-8327-42C4A4BFAD54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7C1C3-7779-4598-B1A3-1764218A616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F7653-1591-4318-8AD0-4E6CF98BE92C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99892-5216-4E75-AD47-A87DA4BA324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82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BC8B0-23F0-40E0-A420-EC40664C312A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4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42150" y="652938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26FAD-7FB2-45BF-AC6C-968F0D188D0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412A2-EE7D-4456-A53B-3370FDA96B09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CA5EA-CCEE-4B72-9F21-216565A045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EC142-41B3-46CB-B713-F89432179EC3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9C2C4-B661-42A6-9CF1-EF5BFDDBFB6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7CA314E-6363-4A02-A8A6-8C2ABE88C956}" type="datetimeFigureOut">
              <a:rPr lang="ko-KR" altLang="en-US"/>
              <a:pPr>
                <a:defRPr/>
              </a:pPr>
              <a:t>2013-06-05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E124D6-A5CE-4348-B42B-97E7A8550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71" r:id="rId7"/>
    <p:sldLayoutId id="2147483967" r:id="rId8"/>
    <p:sldLayoutId id="2147483968" r:id="rId9"/>
    <p:sldLayoutId id="2147483969" r:id="rId10"/>
    <p:sldLayoutId id="214748397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547813" y="2205038"/>
            <a:ext cx="6672262" cy="928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b="1" u="sng" dirty="0" smtClean="0">
                <a:solidFill>
                  <a:schemeClr val="tx1"/>
                </a:solidFill>
                <a:latin typeface="+mj-ea"/>
                <a:ea typeface="+mj-ea"/>
              </a:rPr>
              <a:t>2013</a:t>
            </a:r>
            <a:r>
              <a:rPr lang="ko-KR" altLang="en-US" sz="2000" b="1" u="sng" dirty="0" smtClean="0">
                <a:solidFill>
                  <a:schemeClr val="tx1"/>
                </a:solidFill>
                <a:latin typeface="+mj-ea"/>
                <a:ea typeface="+mj-ea"/>
              </a:rPr>
              <a:t>년 </a:t>
            </a:r>
            <a:r>
              <a:rPr lang="ko-KR" altLang="en-US" sz="2000" b="1" u="sng" dirty="0" err="1">
                <a:solidFill>
                  <a:schemeClr val="tx1"/>
                </a:solidFill>
                <a:latin typeface="+mj-ea"/>
                <a:ea typeface="+mj-ea"/>
              </a:rPr>
              <a:t>유피니트</a:t>
            </a:r>
            <a:endParaRPr lang="en-US" altLang="ko-KR" sz="2000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4800" b="1" dirty="0" smtClean="0">
                <a:solidFill>
                  <a:schemeClr val="tx1"/>
                </a:solidFill>
                <a:latin typeface="+mj-ea"/>
                <a:ea typeface="+mj-ea"/>
              </a:rPr>
              <a:t>Pharos 4.0 </a:t>
            </a:r>
            <a:r>
              <a:rPr lang="ko-KR" altLang="en-US" sz="4800" b="1" dirty="0" smtClean="0">
                <a:solidFill>
                  <a:schemeClr val="tx1"/>
                </a:solidFill>
                <a:latin typeface="+mj-ea"/>
                <a:ea typeface="+mj-ea"/>
              </a:rPr>
              <a:t>제품교육</a:t>
            </a:r>
            <a:endParaRPr lang="en-US" altLang="ko-KR" sz="4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08400" y="4572000"/>
            <a:ext cx="1577975" cy="714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2013.06.04</a:t>
            </a:r>
            <a:endParaRPr lang="ko-KR" altLang="en-US" sz="4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60232" y="5291870"/>
            <a:ext cx="2232248" cy="714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smtClean="0">
                <a:solidFill>
                  <a:schemeClr val="tx1"/>
                </a:solidFill>
                <a:latin typeface="+mj-ea"/>
                <a:ea typeface="+mj-ea"/>
              </a:rPr>
              <a:t>발표자 </a:t>
            </a:r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심준보</a:t>
            </a:r>
            <a:endParaRPr lang="ko-KR" altLang="en-US" sz="4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2. System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12565"/>
            <a:ext cx="226774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사용 목적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276872"/>
            <a:ext cx="813690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/>
              <a:t>시스템</a:t>
            </a:r>
            <a:r>
              <a:rPr lang="en-US" altLang="ko-KR" sz="4000" dirty="0"/>
              <a:t>,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그룹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설정</a:t>
            </a:r>
            <a:endParaRPr lang="ko-KR" altLang="en-US" sz="4000" dirty="0"/>
          </a:p>
        </p:txBody>
      </p:sp>
      <p:sp>
        <p:nvSpPr>
          <p:cNvPr id="17" name="직사각형 16"/>
          <p:cNvSpPr/>
          <p:nvPr/>
        </p:nvSpPr>
        <p:spPr>
          <a:xfrm>
            <a:off x="395536" y="4077072"/>
            <a:ext cx="813690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/>
              <a:t>논리적 </a:t>
            </a:r>
            <a:r>
              <a:rPr lang="en-US" altLang="ko-KR" sz="4000" dirty="0" smtClean="0"/>
              <a:t>TIER </a:t>
            </a:r>
            <a:r>
              <a:rPr lang="ko-KR" altLang="en-US" sz="4000" dirty="0" smtClean="0"/>
              <a:t>설정</a:t>
            </a:r>
            <a:endParaRPr lang="ko-KR" altLang="en-US" sz="4000" dirty="0"/>
          </a:p>
        </p:txBody>
      </p:sp>
      <p:sp>
        <p:nvSpPr>
          <p:cNvPr id="16" name="L 도형 15"/>
          <p:cNvSpPr/>
          <p:nvPr/>
        </p:nvSpPr>
        <p:spPr>
          <a:xfrm rot="18900000">
            <a:off x="557807" y="3874902"/>
            <a:ext cx="1152128" cy="720080"/>
          </a:xfrm>
          <a:prstGeom prst="corne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2. System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그림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580094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0" y="712565"/>
            <a:ext cx="3309516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en-US" altLang="ko-KR" sz="2400" dirty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TRACE : 3.5 </a:t>
            </a:r>
            <a:r>
              <a:rPr lang="en-US" altLang="ko-KR" sz="2400" dirty="0" err="1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vs</a:t>
            </a:r>
            <a:r>
              <a:rPr lang="en-US" altLang="ko-KR" sz="2400" dirty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 4.0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252"/>
            <a:ext cx="7094749" cy="358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55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2. System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12565"/>
            <a:ext cx="2411760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논리적 </a:t>
            </a:r>
            <a:r>
              <a:rPr lang="en-US" altLang="ko-KR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TIER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File"/>
          <p:cNvSpPr>
            <a:spLocks noEditPoints="1" noChangeArrowheads="1"/>
          </p:cNvSpPr>
          <p:nvPr/>
        </p:nvSpPr>
        <p:spPr bwMode="auto">
          <a:xfrm>
            <a:off x="2915815" y="1700808"/>
            <a:ext cx="2736305" cy="1514351"/>
          </a:xfrm>
          <a:custGeom>
            <a:avLst/>
            <a:gdLst>
              <a:gd name="T0" fmla="*/ 10981 w 21600"/>
              <a:gd name="T1" fmla="*/ 3240 h 21600"/>
              <a:gd name="T2" fmla="*/ 0 w 21600"/>
              <a:gd name="T3" fmla="*/ 10800 h 21600"/>
              <a:gd name="T4" fmla="*/ 10800 w 21600"/>
              <a:gd name="T5" fmla="*/ 21600 h 21600"/>
              <a:gd name="T6" fmla="*/ 21600 w 21600"/>
              <a:gd name="T7" fmla="*/ 10800 h 21600"/>
              <a:gd name="T8" fmla="*/ 0 w 21600"/>
              <a:gd name="T9" fmla="*/ 21600 h 21600"/>
              <a:gd name="T10" fmla="*/ 21600 w 21600"/>
              <a:gd name="T11" fmla="*/ 21600 h 21600"/>
              <a:gd name="T12" fmla="*/ 1086 w 21600"/>
              <a:gd name="T13" fmla="*/ 4628 h 21600"/>
              <a:gd name="T14" fmla="*/ 20635 w 21600"/>
              <a:gd name="T15" fmla="*/ 2028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400" dirty="0" smtClean="0"/>
              <a:t>TP</a:t>
            </a:r>
          </a:p>
          <a:p>
            <a:pPr algn="ctr"/>
            <a:r>
              <a:rPr lang="en-US" altLang="ko-KR" sz="2400" dirty="0" smtClean="0"/>
              <a:t>(</a:t>
            </a:r>
            <a:r>
              <a:rPr lang="ko-KR" altLang="en-US" sz="2400" dirty="0" smtClean="0"/>
              <a:t>논리적 </a:t>
            </a:r>
            <a:r>
              <a:rPr lang="en-US" altLang="ko-KR" sz="2400" dirty="0" smtClean="0"/>
              <a:t>TIER)</a:t>
            </a:r>
            <a:endParaRPr lang="ko-KR" altLang="en-US" sz="2400" dirty="0"/>
          </a:p>
        </p:txBody>
      </p:sp>
      <p:sp>
        <p:nvSpPr>
          <p:cNvPr id="9" name="File"/>
          <p:cNvSpPr>
            <a:spLocks noEditPoints="1" noChangeArrowheads="1"/>
          </p:cNvSpPr>
          <p:nvPr/>
        </p:nvSpPr>
        <p:spPr bwMode="auto">
          <a:xfrm>
            <a:off x="395537" y="4473116"/>
            <a:ext cx="1800199" cy="1080119"/>
          </a:xfrm>
          <a:custGeom>
            <a:avLst/>
            <a:gdLst>
              <a:gd name="T0" fmla="*/ 10981 w 21600"/>
              <a:gd name="T1" fmla="*/ 3240 h 21600"/>
              <a:gd name="T2" fmla="*/ 0 w 21600"/>
              <a:gd name="T3" fmla="*/ 10800 h 21600"/>
              <a:gd name="T4" fmla="*/ 10800 w 21600"/>
              <a:gd name="T5" fmla="*/ 21600 h 21600"/>
              <a:gd name="T6" fmla="*/ 21600 w 21600"/>
              <a:gd name="T7" fmla="*/ 10800 h 21600"/>
              <a:gd name="T8" fmla="*/ 0 w 21600"/>
              <a:gd name="T9" fmla="*/ 21600 h 21600"/>
              <a:gd name="T10" fmla="*/ 21600 w 21600"/>
              <a:gd name="T11" fmla="*/ 21600 h 21600"/>
              <a:gd name="T12" fmla="*/ 1086 w 21600"/>
              <a:gd name="T13" fmla="*/ 4628 h 21600"/>
              <a:gd name="T14" fmla="*/ 20635 w 21600"/>
              <a:gd name="T15" fmla="*/ 2028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2400" dirty="0" smtClean="0"/>
              <a:t>기관계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(</a:t>
            </a:r>
            <a:r>
              <a:rPr lang="ko-KR" altLang="en-US" sz="2400" dirty="0" smtClean="0"/>
              <a:t>그룹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0" name="File"/>
          <p:cNvSpPr>
            <a:spLocks noEditPoints="1" noChangeArrowheads="1"/>
          </p:cNvSpPr>
          <p:nvPr/>
        </p:nvSpPr>
        <p:spPr bwMode="auto">
          <a:xfrm>
            <a:off x="3491881" y="4509120"/>
            <a:ext cx="1800199" cy="1080119"/>
          </a:xfrm>
          <a:custGeom>
            <a:avLst/>
            <a:gdLst>
              <a:gd name="T0" fmla="*/ 10981 w 21600"/>
              <a:gd name="T1" fmla="*/ 3240 h 21600"/>
              <a:gd name="T2" fmla="*/ 0 w 21600"/>
              <a:gd name="T3" fmla="*/ 10800 h 21600"/>
              <a:gd name="T4" fmla="*/ 10800 w 21600"/>
              <a:gd name="T5" fmla="*/ 21600 h 21600"/>
              <a:gd name="T6" fmla="*/ 21600 w 21600"/>
              <a:gd name="T7" fmla="*/ 10800 h 21600"/>
              <a:gd name="T8" fmla="*/ 0 w 21600"/>
              <a:gd name="T9" fmla="*/ 21600 h 21600"/>
              <a:gd name="T10" fmla="*/ 21600 w 21600"/>
              <a:gd name="T11" fmla="*/ 21600 h 21600"/>
              <a:gd name="T12" fmla="*/ 1086 w 21600"/>
              <a:gd name="T13" fmla="*/ 4628 h 21600"/>
              <a:gd name="T14" fmla="*/ 20635 w 21600"/>
              <a:gd name="T15" fmla="*/ 2028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2400" dirty="0" err="1" smtClean="0"/>
              <a:t>정보계</a:t>
            </a:r>
            <a:endParaRPr lang="en-US" altLang="ko-KR" sz="2400" dirty="0" smtClean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그룹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File"/>
          <p:cNvSpPr>
            <a:spLocks noEditPoints="1" noChangeArrowheads="1"/>
          </p:cNvSpPr>
          <p:nvPr/>
        </p:nvSpPr>
        <p:spPr bwMode="auto">
          <a:xfrm>
            <a:off x="6588225" y="4581129"/>
            <a:ext cx="1800199" cy="1080119"/>
          </a:xfrm>
          <a:custGeom>
            <a:avLst/>
            <a:gdLst>
              <a:gd name="T0" fmla="*/ 10981 w 21600"/>
              <a:gd name="T1" fmla="*/ 3240 h 21600"/>
              <a:gd name="T2" fmla="*/ 0 w 21600"/>
              <a:gd name="T3" fmla="*/ 10800 h 21600"/>
              <a:gd name="T4" fmla="*/ 10800 w 21600"/>
              <a:gd name="T5" fmla="*/ 21600 h 21600"/>
              <a:gd name="T6" fmla="*/ 21600 w 21600"/>
              <a:gd name="T7" fmla="*/ 10800 h 21600"/>
              <a:gd name="T8" fmla="*/ 0 w 21600"/>
              <a:gd name="T9" fmla="*/ 21600 h 21600"/>
              <a:gd name="T10" fmla="*/ 21600 w 21600"/>
              <a:gd name="T11" fmla="*/ 21600 h 21600"/>
              <a:gd name="T12" fmla="*/ 1086 w 21600"/>
              <a:gd name="T13" fmla="*/ 4628 h 21600"/>
              <a:gd name="T14" fmla="*/ 20635 w 21600"/>
              <a:gd name="T15" fmla="*/ 2028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2400" dirty="0" err="1" smtClean="0"/>
              <a:t>운영계</a:t>
            </a:r>
            <a:endParaRPr lang="en-US" altLang="ko-KR" sz="2400" dirty="0" smtClean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그룹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2" name="오른쪽 화살표 11"/>
          <p:cNvSpPr/>
          <p:nvPr/>
        </p:nvSpPr>
        <p:spPr>
          <a:xfrm rot="18737177">
            <a:off x="1424422" y="3682711"/>
            <a:ext cx="1302507" cy="4375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3440876">
            <a:off x="5699263" y="3682712"/>
            <a:ext cx="1302507" cy="4375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16200000">
            <a:off x="3725954" y="3698981"/>
            <a:ext cx="977473" cy="4375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5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385050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2. System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60000" y="2808000"/>
            <a:ext cx="1368152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8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03" y="1412776"/>
            <a:ext cx="4100513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2. System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873" y="3794264"/>
            <a:ext cx="8446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◎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Logical Tier :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논리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Tier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설정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◎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Tier Alias    : UI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상 표시되는 이름</a:t>
            </a:r>
            <a:endParaRPr lang="en-US" altLang="ko-KR" sz="24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나눔고딕" pitchFamily="50" charset="-127"/>
                <a:ea typeface="나눔고딕" pitchFamily="50" charset="-127"/>
              </a:rPr>
              <a:t>◎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Order         : HUD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영역 논리적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Tier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배치순서 설정 </a:t>
            </a: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(MAX 10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다른 그룹을 동일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Tier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로 처리 시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위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3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개를 일치</a:t>
            </a:r>
            <a:endParaRPr lang="ko-KR" altLang="en-US" sz="24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12565"/>
            <a:ext cx="226774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그룹 추가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69278" y="2564904"/>
            <a:ext cx="662562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65" y="1820584"/>
            <a:ext cx="6958930" cy="4438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2. System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60760"/>
            <a:ext cx="2469278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en-US" altLang="ko-KR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EXAMPLE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4114800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27584" y="2564904"/>
            <a:ext cx="662562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92080" y="2276873"/>
            <a:ext cx="662562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6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2. System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60760"/>
            <a:ext cx="2469278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en-US" altLang="ko-KR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EXAMPLE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71" y="1484784"/>
            <a:ext cx="9159471" cy="462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308304" y="3149252"/>
            <a:ext cx="720080" cy="324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7504" y="5733256"/>
            <a:ext cx="88569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카테고리 설정 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논리적 </a:t>
            </a:r>
            <a:r>
              <a:rPr lang="en-US" altLang="ko-KR" b="1" dirty="0" smtClean="0"/>
              <a:t>Tier </a:t>
            </a:r>
            <a:r>
              <a:rPr lang="ko-KR" altLang="en-US" b="1" dirty="0" smtClean="0"/>
              <a:t>등록 권장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0279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12565"/>
            <a:ext cx="226774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사용 목적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276872"/>
            <a:ext cx="813690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Business</a:t>
            </a:r>
            <a:r>
              <a:rPr lang="ko-KR" altLang="en-US" sz="4000" dirty="0" smtClean="0"/>
              <a:t> 카테고리 등록</a:t>
            </a:r>
            <a:endParaRPr lang="ko-KR" altLang="en-US" sz="4000" dirty="0"/>
          </a:p>
        </p:txBody>
      </p:sp>
      <p:sp>
        <p:nvSpPr>
          <p:cNvPr id="17" name="직사각형 16"/>
          <p:cNvSpPr/>
          <p:nvPr/>
        </p:nvSpPr>
        <p:spPr>
          <a:xfrm>
            <a:off x="395536" y="4077072"/>
            <a:ext cx="813690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Business</a:t>
            </a:r>
            <a:r>
              <a:rPr lang="ko-KR" altLang="en-US" sz="4000" dirty="0" smtClean="0"/>
              <a:t> 관점 데이터 생성</a:t>
            </a:r>
            <a:endParaRPr lang="ko-KR" altLang="en-US" sz="4000" dirty="0"/>
          </a:p>
        </p:txBody>
      </p:sp>
      <p:sp>
        <p:nvSpPr>
          <p:cNvPr id="16" name="L 도형 15"/>
          <p:cNvSpPr/>
          <p:nvPr/>
        </p:nvSpPr>
        <p:spPr>
          <a:xfrm rot="18900000">
            <a:off x="557807" y="3874902"/>
            <a:ext cx="1152128" cy="720080"/>
          </a:xfrm>
          <a:prstGeom prst="corne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L 도형 6"/>
          <p:cNvSpPr/>
          <p:nvPr/>
        </p:nvSpPr>
        <p:spPr>
          <a:xfrm rot="18900000">
            <a:off x="436331" y="2146710"/>
            <a:ext cx="1152128" cy="720080"/>
          </a:xfrm>
          <a:prstGeom prst="corne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0" y="712565"/>
            <a:ext cx="442798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en-US" altLang="ko-KR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Business </a:t>
            </a:r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관점의 </a:t>
            </a:r>
            <a:r>
              <a:rPr lang="en-US" altLang="ko-KR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TRACE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1268" name="Picture 4" descr="C:\Users\simjunbo\AppData\Local\Microsoft\Windows\Temporary Internet Files\Content.IE5\ABRMGPHW\MC900441542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556792"/>
            <a:ext cx="2521712" cy="24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701224" y="1772816"/>
            <a:ext cx="5975232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해당 거래에 대해 업무관점으로 볼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78482" y="4581128"/>
            <a:ext cx="203327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/</a:t>
            </a:r>
            <a:r>
              <a:rPr lang="en-US" altLang="ko-KR" dirty="0" err="1" smtClean="0"/>
              <a:t>send_mony.jsp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275856" y="4543957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 smtClean="0"/>
              <a:t>send_mony.jsp</a:t>
            </a:r>
            <a:r>
              <a:rPr lang="en-US" altLang="ko-KR" dirty="0" smtClean="0"/>
              <a:t> (</a:t>
            </a:r>
            <a:r>
              <a:rPr lang="ko-KR" altLang="en-US" dirty="0" smtClean="0"/>
              <a:t>입금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2555776" y="4725144"/>
            <a:ext cx="576064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8737177">
            <a:off x="5925825" y="4167113"/>
            <a:ext cx="57606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2742117">
            <a:off x="5930585" y="5314073"/>
            <a:ext cx="57606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12160" y="4725144"/>
            <a:ext cx="576064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32239" y="3805732"/>
            <a:ext cx="2087513" cy="434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통 계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732240" y="4581128"/>
            <a:ext cx="2088232" cy="434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실시간 데이터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731521" y="5422085"/>
            <a:ext cx="2088232" cy="434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SLA </a:t>
            </a:r>
            <a:r>
              <a:rPr lang="ko-KR" altLang="en-US" dirty="0" smtClean="0"/>
              <a:t>이벤트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78482" y="3956863"/>
            <a:ext cx="217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Pharos 3.5.11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75856" y="3933056"/>
            <a:ext cx="227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Pharos 4.0	</a:t>
            </a:r>
          </a:p>
        </p:txBody>
      </p:sp>
    </p:spTree>
    <p:extLst>
      <p:ext uri="{BB962C8B-B14F-4D97-AF65-F5344CB8AC3E}">
        <p14:creationId xmlns:p14="http://schemas.microsoft.com/office/powerpoint/2010/main" val="226736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0" y="712565"/>
            <a:ext cx="442798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카테고리 구조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504" y="1414810"/>
            <a:ext cx="129614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업무그룹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1043608" y="2134890"/>
            <a:ext cx="129614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업무그룹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2987823" y="3639518"/>
            <a:ext cx="1815449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업무</a:t>
            </a:r>
            <a:endParaRPr lang="ko-KR" altLang="en-US" b="1" dirty="0"/>
          </a:p>
        </p:txBody>
      </p:sp>
      <p:cxnSp>
        <p:nvCxnSpPr>
          <p:cNvPr id="11" name="꺾인 연결선 10"/>
          <p:cNvCxnSpPr>
            <a:stCxn id="7" idx="1"/>
            <a:endCxn id="2" idx="2"/>
          </p:cNvCxnSpPr>
          <p:nvPr/>
        </p:nvCxnSpPr>
        <p:spPr>
          <a:xfrm rot="10800000">
            <a:off x="755576" y="1990874"/>
            <a:ext cx="288032" cy="43204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오른쪽 화살표 25"/>
          <p:cNvSpPr/>
          <p:nvPr/>
        </p:nvSpPr>
        <p:spPr>
          <a:xfrm>
            <a:off x="1547664" y="1486818"/>
            <a:ext cx="1798424" cy="3521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483768" y="2246839"/>
            <a:ext cx="1798424" cy="3521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004048" y="3754284"/>
            <a:ext cx="1798424" cy="3521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131839" y="1268760"/>
            <a:ext cx="511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 ◎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Statistics Group  (Root)	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39952" y="2067491"/>
            <a:ext cx="5004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 ◎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Statistic</a:t>
            </a: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s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 Group (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대표 업무그룹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60232" y="3575050"/>
            <a:ext cx="194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 ◎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Statistics</a:t>
            </a:r>
          </a:p>
        </p:txBody>
      </p:sp>
      <p:cxnSp>
        <p:nvCxnSpPr>
          <p:cNvPr id="32" name="꺾인 연결선 31"/>
          <p:cNvCxnSpPr/>
          <p:nvPr/>
        </p:nvCxnSpPr>
        <p:spPr>
          <a:xfrm rot="5400000" flipH="1" flipV="1">
            <a:off x="3677573" y="4455593"/>
            <a:ext cx="492708" cy="1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004629" y="4509120"/>
            <a:ext cx="179864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업무코</a:t>
            </a:r>
            <a:r>
              <a:rPr lang="ko-KR" altLang="en-US" b="1" dirty="0"/>
              <a:t>드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5005601" y="4581128"/>
            <a:ext cx="1798424" cy="3521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660232" y="4438853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 ◎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CODE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5429" y="5373216"/>
            <a:ext cx="875226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Statistics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CODE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1 </a:t>
            </a:r>
            <a:r>
              <a:rPr lang="ko-KR" altLang="en-US" sz="1400" dirty="0" err="1" smtClean="0"/>
              <a:t>매</a:t>
            </a:r>
            <a:r>
              <a:rPr lang="ko-KR" altLang="en-US" sz="1400" dirty="0" err="1"/>
              <a:t>칭</a:t>
            </a:r>
            <a:r>
              <a:rPr lang="ko-KR" altLang="en-US" sz="1400" dirty="0" smtClean="0"/>
              <a:t> 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CODE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CODE Group </a:t>
            </a:r>
            <a:r>
              <a:rPr lang="ko-KR" altLang="en-US" sz="1400" dirty="0" smtClean="0"/>
              <a:t>에 속한다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대표 </a:t>
            </a:r>
            <a:r>
              <a:rPr lang="en-US" altLang="ko-KR" sz="1400" dirty="0" smtClean="0"/>
              <a:t>Statistics Group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Root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Statistics Group</a:t>
            </a:r>
            <a:r>
              <a:rPr lang="ko-KR" altLang="en-US" sz="1400" dirty="0" smtClean="0"/>
              <a:t>에 속한다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중복된 </a:t>
            </a:r>
            <a:r>
              <a:rPr lang="en-US" altLang="ko-KR" sz="1400" dirty="0" smtClean="0"/>
              <a:t>TX_CODE </a:t>
            </a:r>
            <a:r>
              <a:rPr lang="ko-KR" altLang="en-US" sz="1400" dirty="0" smtClean="0"/>
              <a:t>등록 불가</a:t>
            </a:r>
            <a:r>
              <a:rPr lang="en-US" altLang="ko-KR" sz="1400" dirty="0" smtClean="0"/>
              <a:t>. (prefix, postfix </a:t>
            </a:r>
            <a:r>
              <a:rPr lang="ko-KR" altLang="en-US" sz="1400" dirty="0" smtClean="0"/>
              <a:t>사용 시 가능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73698" y="2854970"/>
            <a:ext cx="129614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업무그룹</a:t>
            </a:r>
            <a:endParaRPr lang="ko-KR" altLang="en-US" b="1" dirty="0"/>
          </a:p>
        </p:txBody>
      </p:sp>
      <p:sp>
        <p:nvSpPr>
          <p:cNvPr id="41" name="오른쪽 화살표 40"/>
          <p:cNvSpPr/>
          <p:nvPr/>
        </p:nvSpPr>
        <p:spPr>
          <a:xfrm>
            <a:off x="3419872" y="3006861"/>
            <a:ext cx="1798424" cy="3521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111837" y="2782962"/>
            <a:ext cx="3708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 ◎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Statistic</a:t>
            </a: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s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 Group	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043608" y="3645024"/>
            <a:ext cx="129614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업무그룹</a:t>
            </a:r>
            <a:endParaRPr lang="ko-KR" altLang="en-US" b="1" dirty="0"/>
          </a:p>
        </p:txBody>
      </p:sp>
      <p:cxnSp>
        <p:nvCxnSpPr>
          <p:cNvPr id="48" name="꺾인 연결선 47"/>
          <p:cNvCxnSpPr/>
          <p:nvPr/>
        </p:nvCxnSpPr>
        <p:spPr>
          <a:xfrm rot="5400000" flipH="1" flipV="1">
            <a:off x="1445327" y="3387322"/>
            <a:ext cx="492708" cy="1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rot="10800000">
            <a:off x="1691679" y="2708920"/>
            <a:ext cx="288032" cy="43204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/>
          <p:nvPr/>
        </p:nvCxnSpPr>
        <p:spPr>
          <a:xfrm rot="10800000">
            <a:off x="2699792" y="3429000"/>
            <a:ext cx="288032" cy="43204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76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간지_슈이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428753" y="1196752"/>
            <a:ext cx="4189180" cy="555625"/>
            <a:chOff x="2472" y="1130"/>
            <a:chExt cx="2585" cy="350"/>
          </a:xfrm>
        </p:grpSpPr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2472" y="1130"/>
              <a:ext cx="2585" cy="350"/>
              <a:chOff x="2472" y="1130"/>
              <a:chExt cx="2315" cy="350"/>
            </a:xfrm>
          </p:grpSpPr>
          <p:sp>
            <p:nvSpPr>
              <p:cNvPr id="12" name="AutoShape 9"/>
              <p:cNvSpPr>
                <a:spLocks noChangeArrowheads="1"/>
              </p:cNvSpPr>
              <p:nvPr/>
            </p:nvSpPr>
            <p:spPr bwMode="auto">
              <a:xfrm>
                <a:off x="2472" y="1130"/>
                <a:ext cx="2315" cy="350"/>
              </a:xfrm>
              <a:prstGeom prst="roundRect">
                <a:avLst>
                  <a:gd name="adj" fmla="val 50000"/>
                </a:avLst>
              </a:prstGeom>
              <a:solidFill>
                <a:srgbClr val="E5F7F7"/>
              </a:solidFill>
              <a:ln w="12700" algn="ctr">
                <a:solidFill>
                  <a:srgbClr val="36B7CB">
                    <a:alpha val="60001"/>
                  </a:srgbClr>
                </a:solidFill>
                <a:round/>
                <a:headEnd/>
                <a:tailEnd/>
              </a:ln>
              <a:effectLst>
                <a:outerShdw dist="12700" algn="ctr" rotWithShape="0">
                  <a:srgbClr val="996600"/>
                </a:outerShdw>
              </a:effectLst>
            </p:spPr>
            <p:txBody>
              <a:bodyPr wrap="none" anchor="ctr"/>
              <a:lstStyle/>
              <a:p>
                <a:pPr algn="l">
                  <a:defRPr/>
                </a:pPr>
                <a:endParaRPr lang="ko-KR" altLang="ko-KR" sz="24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3" name="AutoShape 10"/>
              <p:cNvSpPr>
                <a:spLocks noChangeArrowheads="1"/>
              </p:cNvSpPr>
              <p:nvPr/>
            </p:nvSpPr>
            <p:spPr bwMode="auto">
              <a:xfrm>
                <a:off x="2489" y="1145"/>
                <a:ext cx="2282" cy="32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BFCFE"/>
                  </a:gs>
                  <a:gs pos="100000">
                    <a:srgbClr val="EBF2F8"/>
                  </a:gs>
                </a:gsLst>
                <a:lin ang="2700000" scaled="1"/>
              </a:gradFill>
              <a:ln w="12700" algn="ctr">
                <a:solidFill>
                  <a:srgbClr val="5CA0DD">
                    <a:alpha val="59999"/>
                  </a:srgbClr>
                </a:solidFill>
                <a:round/>
                <a:headEnd/>
                <a:tailEnd/>
              </a:ln>
            </p:spPr>
            <p:txBody>
              <a:bodyPr wrap="none" lIns="468000" anchor="ctr"/>
              <a:lstStyle/>
              <a:p>
                <a:pPr algn="l"/>
                <a:r>
                  <a:rPr lang="en-US" altLang="ko-KR" sz="2400" b="0" dirty="0">
                    <a:solidFill>
                      <a:schemeClr val="tx2"/>
                    </a:solidFill>
                    <a:latin typeface="Tahoma" pitchFamily="34" charset="0"/>
                    <a:ea typeface="HY헤드라인M" pitchFamily="18" charset="-127"/>
                  </a:rPr>
                  <a:t> </a:t>
                </a:r>
                <a:r>
                  <a:rPr lang="en-US" altLang="ko-KR" sz="2400" b="0" dirty="0" smtClean="0">
                    <a:solidFill>
                      <a:schemeClr val="tx2"/>
                    </a:solidFill>
                    <a:latin typeface="Tahoma" pitchFamily="34" charset="0"/>
                    <a:ea typeface="HY헤드라인M" pitchFamily="18" charset="-127"/>
                  </a:rPr>
                  <a:t> 1. User Management</a:t>
                </a:r>
                <a:endParaRPr lang="ko-KR" altLang="en-US" sz="2400" dirty="0">
                  <a:solidFill>
                    <a:schemeClr val="accent2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2517" y="1166"/>
              <a:ext cx="276" cy="276"/>
            </a:xfrm>
            <a:prstGeom prst="ellipse">
              <a:avLst/>
            </a:prstGeom>
            <a:gradFill rotWithShape="1">
              <a:gsLst>
                <a:gs pos="0">
                  <a:srgbClr val="69E1F5"/>
                </a:gs>
                <a:gs pos="100000">
                  <a:srgbClr val="0335BE"/>
                </a:gs>
              </a:gsLst>
              <a:lin ang="2700000" scaled="1"/>
            </a:gradFill>
            <a:ln w="12700" algn="ctr">
              <a:solidFill>
                <a:srgbClr val="0563B7">
                  <a:alpha val="59999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240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2533" y="1179"/>
              <a:ext cx="245" cy="248"/>
            </a:xfrm>
            <a:prstGeom prst="ellipse">
              <a:avLst/>
            </a:prstGeom>
            <a:gradFill rotWithShape="1">
              <a:gsLst>
                <a:gs pos="0">
                  <a:srgbClr val="69E1F5"/>
                </a:gs>
                <a:gs pos="100000">
                  <a:srgbClr val="0335BE"/>
                </a:gs>
              </a:gsLst>
              <a:lin ang="2700000" scaled="1"/>
            </a:gradFill>
            <a:ln w="12700" algn="ctr">
              <a:solidFill>
                <a:srgbClr val="0563B7">
                  <a:alpha val="59999"/>
                </a:srgbClr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lang="ko-KR" altLang="ko-KR" sz="2400" b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endParaRPr>
            </a:p>
          </p:txBody>
        </p:sp>
      </p:grpSp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4427984" y="2153295"/>
            <a:ext cx="4219109" cy="555625"/>
            <a:chOff x="2472" y="1130"/>
            <a:chExt cx="2585" cy="350"/>
          </a:xfrm>
        </p:grpSpPr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2472" y="1130"/>
              <a:ext cx="2585" cy="350"/>
              <a:chOff x="2472" y="1130"/>
              <a:chExt cx="2315" cy="350"/>
            </a:xfrm>
          </p:grpSpPr>
          <p:sp>
            <p:nvSpPr>
              <p:cNvPr id="23" name="AutoShape 9"/>
              <p:cNvSpPr>
                <a:spLocks noChangeArrowheads="1"/>
              </p:cNvSpPr>
              <p:nvPr/>
            </p:nvSpPr>
            <p:spPr bwMode="auto">
              <a:xfrm>
                <a:off x="2472" y="1130"/>
                <a:ext cx="2315" cy="350"/>
              </a:xfrm>
              <a:prstGeom prst="roundRect">
                <a:avLst>
                  <a:gd name="adj" fmla="val 50000"/>
                </a:avLst>
              </a:prstGeom>
              <a:solidFill>
                <a:srgbClr val="E5F7F7"/>
              </a:solidFill>
              <a:ln w="12700" algn="ctr">
                <a:solidFill>
                  <a:srgbClr val="36B7CB">
                    <a:alpha val="60001"/>
                  </a:srgbClr>
                </a:solidFill>
                <a:round/>
                <a:headEnd/>
                <a:tailEnd/>
              </a:ln>
              <a:effectLst>
                <a:outerShdw dist="12700" algn="ctr" rotWithShape="0">
                  <a:srgbClr val="996600"/>
                </a:outerShdw>
              </a:effectLst>
            </p:spPr>
            <p:txBody>
              <a:bodyPr wrap="none" anchor="ctr"/>
              <a:lstStyle/>
              <a:p>
                <a:pPr algn="l">
                  <a:defRPr/>
                </a:pPr>
                <a:endParaRPr lang="ko-KR" altLang="ko-KR" sz="24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4" name="AutoShape 10"/>
              <p:cNvSpPr>
                <a:spLocks noChangeArrowheads="1"/>
              </p:cNvSpPr>
              <p:nvPr/>
            </p:nvSpPr>
            <p:spPr bwMode="auto">
              <a:xfrm>
                <a:off x="2489" y="1145"/>
                <a:ext cx="2282" cy="32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BFCFE"/>
                  </a:gs>
                  <a:gs pos="100000">
                    <a:srgbClr val="EBF2F8"/>
                  </a:gs>
                </a:gsLst>
                <a:lin ang="2700000" scaled="1"/>
              </a:gradFill>
              <a:ln w="12700" algn="ctr">
                <a:solidFill>
                  <a:srgbClr val="5CA0DD">
                    <a:alpha val="59999"/>
                  </a:srgbClr>
                </a:solidFill>
                <a:round/>
                <a:headEnd/>
                <a:tailEnd/>
              </a:ln>
            </p:spPr>
            <p:txBody>
              <a:bodyPr wrap="none" lIns="468000" anchor="ctr"/>
              <a:lstStyle/>
              <a:p>
                <a:pPr algn="l"/>
                <a:r>
                  <a:rPr lang="en-US" altLang="ko-KR" sz="2400" b="0" dirty="0">
                    <a:solidFill>
                      <a:schemeClr val="tx2"/>
                    </a:solidFill>
                    <a:latin typeface="Tahoma" pitchFamily="34" charset="0"/>
                    <a:ea typeface="HY헤드라인M" pitchFamily="18" charset="-127"/>
                  </a:rPr>
                  <a:t> </a:t>
                </a:r>
                <a:r>
                  <a:rPr lang="en-US" altLang="ko-KR" sz="2400" b="0" dirty="0" smtClean="0">
                    <a:solidFill>
                      <a:schemeClr val="tx2"/>
                    </a:solidFill>
                    <a:latin typeface="Tahoma" pitchFamily="34" charset="0"/>
                    <a:ea typeface="HY헤드라인M" pitchFamily="18" charset="-127"/>
                  </a:rPr>
                  <a:t> 2. </a:t>
                </a:r>
                <a:r>
                  <a:rPr lang="en-US" altLang="ko-KR" sz="2400" dirty="0" smtClean="0">
                    <a:solidFill>
                      <a:schemeClr val="tx2"/>
                    </a:solidFill>
                    <a:latin typeface="Tahoma" pitchFamily="34" charset="0"/>
                    <a:ea typeface="HY헤드라인M" pitchFamily="18" charset="-127"/>
                  </a:rPr>
                  <a:t>System Management</a:t>
                </a:r>
                <a:endParaRPr lang="ko-KR" altLang="en-US" sz="2400" dirty="0">
                  <a:solidFill>
                    <a:schemeClr val="accent2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2517" y="1166"/>
              <a:ext cx="276" cy="276"/>
            </a:xfrm>
            <a:prstGeom prst="ellipse">
              <a:avLst/>
            </a:prstGeom>
            <a:gradFill rotWithShape="1">
              <a:gsLst>
                <a:gs pos="0">
                  <a:srgbClr val="69E1F5"/>
                </a:gs>
                <a:gs pos="100000">
                  <a:srgbClr val="0335BE"/>
                </a:gs>
              </a:gsLst>
              <a:lin ang="2700000" scaled="1"/>
            </a:gradFill>
            <a:ln w="12700" algn="ctr">
              <a:solidFill>
                <a:srgbClr val="0563B7">
                  <a:alpha val="59999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240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2533" y="1179"/>
              <a:ext cx="245" cy="248"/>
            </a:xfrm>
            <a:prstGeom prst="ellipse">
              <a:avLst/>
            </a:prstGeom>
            <a:gradFill rotWithShape="1">
              <a:gsLst>
                <a:gs pos="0">
                  <a:srgbClr val="69E1F5"/>
                </a:gs>
                <a:gs pos="100000">
                  <a:srgbClr val="0335BE"/>
                </a:gs>
              </a:gsLst>
              <a:lin ang="2700000" scaled="1"/>
            </a:gradFill>
            <a:ln w="12700" algn="ctr">
              <a:solidFill>
                <a:srgbClr val="0563B7">
                  <a:alpha val="59999"/>
                </a:srgbClr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lang="ko-KR" altLang="ko-KR" sz="2400" b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endParaRPr>
            </a:p>
          </p:txBody>
        </p:sp>
      </p:grpSp>
      <p:grpSp>
        <p:nvGrpSpPr>
          <p:cNvPr id="25" name="Group 16"/>
          <p:cNvGrpSpPr>
            <a:grpSpLocks/>
          </p:cNvGrpSpPr>
          <p:nvPr/>
        </p:nvGrpSpPr>
        <p:grpSpPr bwMode="auto">
          <a:xfrm>
            <a:off x="4427985" y="3161407"/>
            <a:ext cx="4248472" cy="555625"/>
            <a:chOff x="2472" y="1130"/>
            <a:chExt cx="2585" cy="350"/>
          </a:xfrm>
        </p:grpSpPr>
        <p:grpSp>
          <p:nvGrpSpPr>
            <p:cNvPr id="26" name="Group 15"/>
            <p:cNvGrpSpPr>
              <a:grpSpLocks/>
            </p:cNvGrpSpPr>
            <p:nvPr/>
          </p:nvGrpSpPr>
          <p:grpSpPr bwMode="auto">
            <a:xfrm>
              <a:off x="2472" y="1130"/>
              <a:ext cx="2585" cy="350"/>
              <a:chOff x="2472" y="1130"/>
              <a:chExt cx="2315" cy="350"/>
            </a:xfrm>
          </p:grpSpPr>
          <p:sp>
            <p:nvSpPr>
              <p:cNvPr id="29" name="AutoShape 9"/>
              <p:cNvSpPr>
                <a:spLocks noChangeArrowheads="1"/>
              </p:cNvSpPr>
              <p:nvPr/>
            </p:nvSpPr>
            <p:spPr bwMode="auto">
              <a:xfrm>
                <a:off x="2472" y="1130"/>
                <a:ext cx="2315" cy="350"/>
              </a:xfrm>
              <a:prstGeom prst="roundRect">
                <a:avLst>
                  <a:gd name="adj" fmla="val 50000"/>
                </a:avLst>
              </a:prstGeom>
              <a:solidFill>
                <a:srgbClr val="E5F7F7"/>
              </a:solidFill>
              <a:ln w="12700" algn="ctr">
                <a:solidFill>
                  <a:srgbClr val="36B7CB">
                    <a:alpha val="60001"/>
                  </a:srgbClr>
                </a:solidFill>
                <a:round/>
                <a:headEnd/>
                <a:tailEnd/>
              </a:ln>
              <a:effectLst>
                <a:outerShdw dist="12700" algn="ctr" rotWithShape="0">
                  <a:srgbClr val="996600"/>
                </a:outerShdw>
              </a:effectLst>
            </p:spPr>
            <p:txBody>
              <a:bodyPr wrap="none" anchor="ctr"/>
              <a:lstStyle/>
              <a:p>
                <a:pPr algn="l">
                  <a:defRPr/>
                </a:pPr>
                <a:endParaRPr lang="ko-KR" altLang="ko-KR" sz="24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" name="AutoShape 10"/>
              <p:cNvSpPr>
                <a:spLocks noChangeArrowheads="1"/>
              </p:cNvSpPr>
              <p:nvPr/>
            </p:nvSpPr>
            <p:spPr bwMode="auto">
              <a:xfrm>
                <a:off x="2489" y="1145"/>
                <a:ext cx="2282" cy="32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BFCFE"/>
                  </a:gs>
                  <a:gs pos="100000">
                    <a:srgbClr val="EBF2F8"/>
                  </a:gs>
                </a:gsLst>
                <a:lin ang="2700000" scaled="1"/>
              </a:gradFill>
              <a:ln w="12700" algn="ctr">
                <a:solidFill>
                  <a:srgbClr val="5CA0DD">
                    <a:alpha val="59999"/>
                  </a:srgbClr>
                </a:solidFill>
                <a:round/>
                <a:headEnd/>
                <a:tailEnd/>
              </a:ln>
            </p:spPr>
            <p:txBody>
              <a:bodyPr wrap="none" lIns="468000" anchor="ctr"/>
              <a:lstStyle/>
              <a:p>
                <a:pPr algn="l"/>
                <a:r>
                  <a:rPr lang="en-US" altLang="ko-KR" sz="2400" b="0" dirty="0">
                    <a:solidFill>
                      <a:schemeClr val="tx2"/>
                    </a:solidFill>
                    <a:latin typeface="Tahoma" pitchFamily="34" charset="0"/>
                    <a:ea typeface="HY헤드라인M" pitchFamily="18" charset="-127"/>
                  </a:rPr>
                  <a:t> </a:t>
                </a:r>
                <a:r>
                  <a:rPr lang="en-US" altLang="ko-KR" sz="2400" b="0" dirty="0" smtClean="0">
                    <a:solidFill>
                      <a:schemeClr val="tx2"/>
                    </a:solidFill>
                    <a:latin typeface="Tahoma" pitchFamily="34" charset="0"/>
                    <a:ea typeface="HY헤드라인M" pitchFamily="18" charset="-127"/>
                  </a:rPr>
                  <a:t> 3. </a:t>
                </a:r>
                <a:r>
                  <a:rPr lang="en-US" altLang="ko-KR" sz="2400" dirty="0" smtClean="0">
                    <a:solidFill>
                      <a:schemeClr val="tx2"/>
                    </a:solidFill>
                    <a:latin typeface="Tahoma" pitchFamily="34" charset="0"/>
                    <a:ea typeface="HY헤드라인M" pitchFamily="18" charset="-127"/>
                  </a:rPr>
                  <a:t>Category Management</a:t>
                </a:r>
                <a:endParaRPr lang="ko-KR" altLang="en-US" sz="2400" dirty="0">
                  <a:solidFill>
                    <a:schemeClr val="accent2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2517" y="1166"/>
              <a:ext cx="276" cy="276"/>
            </a:xfrm>
            <a:prstGeom prst="ellipse">
              <a:avLst/>
            </a:prstGeom>
            <a:gradFill rotWithShape="1">
              <a:gsLst>
                <a:gs pos="0">
                  <a:srgbClr val="69E1F5"/>
                </a:gs>
                <a:gs pos="100000">
                  <a:srgbClr val="0335BE"/>
                </a:gs>
              </a:gsLst>
              <a:lin ang="2700000" scaled="1"/>
            </a:gradFill>
            <a:ln w="12700" algn="ctr">
              <a:solidFill>
                <a:srgbClr val="0563B7">
                  <a:alpha val="59999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240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>
              <a:off x="2533" y="1179"/>
              <a:ext cx="245" cy="248"/>
            </a:xfrm>
            <a:prstGeom prst="ellipse">
              <a:avLst/>
            </a:prstGeom>
            <a:gradFill rotWithShape="1">
              <a:gsLst>
                <a:gs pos="0">
                  <a:srgbClr val="69E1F5"/>
                </a:gs>
                <a:gs pos="100000">
                  <a:srgbClr val="0335BE"/>
                </a:gs>
              </a:gsLst>
              <a:lin ang="2700000" scaled="1"/>
            </a:gradFill>
            <a:ln w="12700" algn="ctr">
              <a:solidFill>
                <a:srgbClr val="0563B7">
                  <a:alpha val="59999"/>
                </a:srgbClr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lang="ko-KR" altLang="ko-KR" sz="2400" b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endParaRPr>
            </a:p>
          </p:txBody>
        </p:sp>
      </p:grpSp>
      <p:grpSp>
        <p:nvGrpSpPr>
          <p:cNvPr id="31" name="Group 16"/>
          <p:cNvGrpSpPr>
            <a:grpSpLocks/>
          </p:cNvGrpSpPr>
          <p:nvPr/>
        </p:nvGrpSpPr>
        <p:grpSpPr bwMode="auto">
          <a:xfrm>
            <a:off x="4427984" y="4169519"/>
            <a:ext cx="4248472" cy="555625"/>
            <a:chOff x="2472" y="1130"/>
            <a:chExt cx="2585" cy="350"/>
          </a:xfrm>
        </p:grpSpPr>
        <p:grpSp>
          <p:nvGrpSpPr>
            <p:cNvPr id="32" name="Group 15"/>
            <p:cNvGrpSpPr>
              <a:grpSpLocks/>
            </p:cNvGrpSpPr>
            <p:nvPr/>
          </p:nvGrpSpPr>
          <p:grpSpPr bwMode="auto">
            <a:xfrm>
              <a:off x="2472" y="1130"/>
              <a:ext cx="2585" cy="350"/>
              <a:chOff x="2472" y="1130"/>
              <a:chExt cx="2315" cy="350"/>
            </a:xfrm>
          </p:grpSpPr>
          <p:sp>
            <p:nvSpPr>
              <p:cNvPr id="35" name="AutoShape 9"/>
              <p:cNvSpPr>
                <a:spLocks noChangeArrowheads="1"/>
              </p:cNvSpPr>
              <p:nvPr/>
            </p:nvSpPr>
            <p:spPr bwMode="auto">
              <a:xfrm>
                <a:off x="2472" y="1130"/>
                <a:ext cx="2315" cy="350"/>
              </a:xfrm>
              <a:prstGeom prst="roundRect">
                <a:avLst>
                  <a:gd name="adj" fmla="val 50000"/>
                </a:avLst>
              </a:prstGeom>
              <a:solidFill>
                <a:srgbClr val="E5F7F7"/>
              </a:solidFill>
              <a:ln w="12700" algn="ctr">
                <a:solidFill>
                  <a:srgbClr val="36B7CB">
                    <a:alpha val="60001"/>
                  </a:srgbClr>
                </a:solidFill>
                <a:round/>
                <a:headEnd/>
                <a:tailEnd/>
              </a:ln>
              <a:effectLst>
                <a:outerShdw dist="12700" algn="ctr" rotWithShape="0">
                  <a:srgbClr val="996600"/>
                </a:outerShdw>
              </a:effectLst>
            </p:spPr>
            <p:txBody>
              <a:bodyPr wrap="none" anchor="ctr"/>
              <a:lstStyle/>
              <a:p>
                <a:pPr algn="l">
                  <a:defRPr/>
                </a:pPr>
                <a:endParaRPr lang="ko-KR" altLang="ko-KR" sz="240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6" name="AutoShape 10"/>
              <p:cNvSpPr>
                <a:spLocks noChangeArrowheads="1"/>
              </p:cNvSpPr>
              <p:nvPr/>
            </p:nvSpPr>
            <p:spPr bwMode="auto">
              <a:xfrm>
                <a:off x="2489" y="1145"/>
                <a:ext cx="2282" cy="32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BFCFE"/>
                  </a:gs>
                  <a:gs pos="100000">
                    <a:srgbClr val="EBF2F8"/>
                  </a:gs>
                </a:gsLst>
                <a:lin ang="2700000" scaled="1"/>
              </a:gradFill>
              <a:ln w="12700" algn="ctr">
                <a:solidFill>
                  <a:srgbClr val="5CA0DD">
                    <a:alpha val="59999"/>
                  </a:srgbClr>
                </a:solidFill>
                <a:round/>
                <a:headEnd/>
                <a:tailEnd/>
              </a:ln>
            </p:spPr>
            <p:txBody>
              <a:bodyPr wrap="none" lIns="468000" anchor="ctr"/>
              <a:lstStyle/>
              <a:p>
                <a:pPr algn="l"/>
                <a:r>
                  <a:rPr lang="en-US" altLang="ko-KR" sz="2400" b="0" dirty="0">
                    <a:solidFill>
                      <a:schemeClr val="tx2"/>
                    </a:solidFill>
                    <a:latin typeface="Tahoma" pitchFamily="34" charset="0"/>
                    <a:ea typeface="HY헤드라인M" pitchFamily="18" charset="-127"/>
                  </a:rPr>
                  <a:t> </a:t>
                </a:r>
                <a:r>
                  <a:rPr lang="en-US" altLang="ko-KR" sz="2400" b="0" dirty="0" smtClean="0">
                    <a:solidFill>
                      <a:schemeClr val="tx2"/>
                    </a:solidFill>
                    <a:latin typeface="Tahoma" pitchFamily="34" charset="0"/>
                    <a:ea typeface="HY헤드라인M" pitchFamily="18" charset="-127"/>
                  </a:rPr>
                  <a:t> 4. </a:t>
                </a:r>
                <a:r>
                  <a:rPr lang="en-US" altLang="ko-KR" sz="2400" dirty="0" smtClean="0">
                    <a:solidFill>
                      <a:schemeClr val="tx2"/>
                    </a:solidFill>
                    <a:latin typeface="Tahoma" pitchFamily="34" charset="0"/>
                    <a:ea typeface="HY헤드라인M" pitchFamily="18" charset="-127"/>
                  </a:rPr>
                  <a:t>Business SLA</a:t>
                </a:r>
                <a:endParaRPr lang="ko-KR" altLang="en-US" sz="2400" dirty="0">
                  <a:solidFill>
                    <a:schemeClr val="accent2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33" name="Oval 11"/>
            <p:cNvSpPr>
              <a:spLocks noChangeArrowheads="1"/>
            </p:cNvSpPr>
            <p:nvPr/>
          </p:nvSpPr>
          <p:spPr bwMode="auto">
            <a:xfrm>
              <a:off x="2517" y="1166"/>
              <a:ext cx="276" cy="276"/>
            </a:xfrm>
            <a:prstGeom prst="ellipse">
              <a:avLst/>
            </a:prstGeom>
            <a:gradFill rotWithShape="1">
              <a:gsLst>
                <a:gs pos="0">
                  <a:srgbClr val="69E1F5"/>
                </a:gs>
                <a:gs pos="100000">
                  <a:srgbClr val="0335BE"/>
                </a:gs>
              </a:gsLst>
              <a:lin ang="2700000" scaled="1"/>
            </a:gradFill>
            <a:ln w="12700" algn="ctr">
              <a:solidFill>
                <a:srgbClr val="0563B7">
                  <a:alpha val="59999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240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4" name="Oval 12"/>
            <p:cNvSpPr>
              <a:spLocks noChangeArrowheads="1"/>
            </p:cNvSpPr>
            <p:nvPr/>
          </p:nvSpPr>
          <p:spPr bwMode="auto">
            <a:xfrm>
              <a:off x="2533" y="1179"/>
              <a:ext cx="245" cy="248"/>
            </a:xfrm>
            <a:prstGeom prst="ellipse">
              <a:avLst/>
            </a:prstGeom>
            <a:gradFill rotWithShape="1">
              <a:gsLst>
                <a:gs pos="0">
                  <a:srgbClr val="69E1F5"/>
                </a:gs>
                <a:gs pos="100000">
                  <a:srgbClr val="0335BE"/>
                </a:gs>
              </a:gsLst>
              <a:lin ang="2700000" scaled="1"/>
            </a:gradFill>
            <a:ln w="12700" algn="ctr">
              <a:solidFill>
                <a:srgbClr val="0563B7">
                  <a:alpha val="59999"/>
                </a:srgbClr>
              </a:solidFill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endParaRPr lang="ko-KR" altLang="ko-KR" sz="2400" b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4" y="836712"/>
            <a:ext cx="8060976" cy="55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0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78167"/>
            <a:ext cx="2160240" cy="236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0" y="712565"/>
            <a:ext cx="442798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카테고리 등록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735703"/>
              </p:ext>
            </p:extLst>
          </p:nvPr>
        </p:nvGraphicFramePr>
        <p:xfrm>
          <a:off x="107504" y="1700807"/>
          <a:ext cx="8928992" cy="25922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5750"/>
                <a:gridCol w="1183213"/>
                <a:gridCol w="1439374"/>
                <a:gridCol w="1061232"/>
                <a:gridCol w="1622344"/>
                <a:gridCol w="829469"/>
                <a:gridCol w="1207610"/>
              </a:tblGrid>
              <a:tr h="223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분류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코드그룹</a:t>
                      </a:r>
                      <a:r>
                        <a:rPr lang="en-US" sz="1000" b="1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코드그룹</a:t>
                      </a:r>
                      <a:r>
                        <a:rPr lang="en-US" sz="1000" b="1" u="none" strike="noStrike" dirty="0">
                          <a:effectLst/>
                        </a:rPr>
                        <a:t>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COLUMNNAME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ISREPRESENTATIVEKEY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</a:tr>
              <a:tr h="223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CODE_GROUP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업무코드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tx_code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</a:tr>
              <a:tr h="223616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</a:tr>
              <a:tr h="223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분류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최상위업무그룹</a:t>
                      </a:r>
                      <a:r>
                        <a:rPr lang="en-US" altLang="ko-KR" sz="1000" b="1" u="none" strike="noStrike" dirty="0">
                          <a:effectLst/>
                        </a:rPr>
                        <a:t>ID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최상위업무그룹</a:t>
                      </a:r>
                      <a:r>
                        <a:rPr lang="en-US" altLang="ko-KR" sz="1000" b="1" u="none" strike="noStrike" dirty="0">
                          <a:effectLst/>
                        </a:rPr>
                        <a:t>NAME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</a:tr>
              <a:tr h="356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</a:rPr>
                        <a:t>ROOT_STATISTICS_GROUP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ROOT1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업무그룹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</a:tr>
              <a:tr h="223616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</a:tr>
              <a:tr h="223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분류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</a:rPr>
                        <a:t>업무그룹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</a:rPr>
                        <a:t>업무그룹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코드</a:t>
                      </a:r>
                      <a:r>
                        <a:rPr lang="en-US" sz="1000" b="1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코드</a:t>
                      </a:r>
                      <a:r>
                        <a:rPr lang="en-US" sz="1000" b="1" u="none" strike="noStrike" dirty="0">
                          <a:effectLst/>
                        </a:rPr>
                        <a:t>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코드그룹</a:t>
                      </a:r>
                      <a:r>
                        <a:rPr lang="en-US" sz="1000" b="1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</a:rPr>
                        <a:t>최상위업무그룹</a:t>
                      </a:r>
                      <a:r>
                        <a:rPr lang="en-US" altLang="ko-KR" sz="1000" b="1" u="none" strike="noStrike" dirty="0">
                          <a:effectLst/>
                        </a:rPr>
                        <a:t>ID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>
                    <a:solidFill>
                      <a:srgbClr val="FFFF00"/>
                    </a:solidFill>
                  </a:tcPr>
                </a:tc>
              </a:tr>
              <a:tr h="223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</a:rPr>
                        <a:t>STATISTICS_GROUP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금융상품매매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수익증권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A0101_A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A/T</a:t>
                      </a:r>
                      <a:r>
                        <a:rPr lang="ko-KR" altLang="en-US" sz="1000" u="none" strike="noStrike">
                          <a:effectLst/>
                        </a:rPr>
                        <a:t>신청 등록 및 해지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ROOT1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</a:tr>
              <a:tr h="223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</a:rPr>
                        <a:t>STATISTICS_GROUP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금융상품매매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수익증권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A0104_A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A/T</a:t>
                      </a:r>
                      <a:r>
                        <a:rPr lang="ko-KR" altLang="en-US" sz="1000" u="none" strike="noStrike">
                          <a:effectLst/>
                        </a:rPr>
                        <a:t>유가종류 분류관리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</a:tr>
              <a:tr h="223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</a:rPr>
                        <a:t>STATISTICS_GROUP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계정업무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권리주식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B0102_A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계좌유형코드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 smtClean="0">
                          <a:effectLst/>
                        </a:rPr>
                        <a:t>ROOT1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46" marR="6746" marT="6746" marB="0" anchor="ctr"/>
                </a:tc>
              </a:tr>
              <a:tr h="223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</a:rPr>
                        <a:t>STATISTICS_GROUP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계정업무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권리주식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B0104_A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방카평가자산정보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LOAD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746" marR="6746" marT="6746" marB="0" anchor="ctr"/>
                </a:tc>
              </a:tr>
            </a:tbl>
          </a:graphicData>
        </a:graphic>
      </p:graphicFrame>
      <p:sp>
        <p:nvSpPr>
          <p:cNvPr id="33" name="오른쪽 화살표 32"/>
          <p:cNvSpPr/>
          <p:nvPr/>
        </p:nvSpPr>
        <p:spPr>
          <a:xfrm rot="5400000">
            <a:off x="2555776" y="4149080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7504" y="1268760"/>
            <a:ext cx="158417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sample.xls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3296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0" y="712565"/>
            <a:ext cx="442798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카테고리 등록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5327873" cy="523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716016" y="5445224"/>
            <a:ext cx="66256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776655"/>
            <a:ext cx="2160240" cy="236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5652120" y="3946079"/>
            <a:ext cx="576783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97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0" y="712565"/>
            <a:ext cx="442798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카테고리 </a:t>
            </a:r>
            <a:r>
              <a:rPr lang="ko-KR" altLang="en-US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추가 </a:t>
            </a:r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등록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58" y="1340768"/>
            <a:ext cx="73850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181246" y="4509120"/>
            <a:ext cx="138264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5429" y="5661248"/>
            <a:ext cx="875226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-Statistics Group (Root)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-CODE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에이전트로 부터 데이터 수집방식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503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0" y="712565"/>
            <a:ext cx="442798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dirty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카테고리 추가 등록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79" y="1340768"/>
            <a:ext cx="7437437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5429" y="5661248"/>
            <a:ext cx="875226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-Statistics Group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-Statistics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(CODE 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181246" y="4797152"/>
            <a:ext cx="138264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0" y="712565"/>
            <a:ext cx="442798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데이터 수집방식 설정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6924948" cy="532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339752" y="4509120"/>
            <a:ext cx="138264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0" y="712565"/>
            <a:ext cx="442798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데이터 수집방식 설정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" y="1394693"/>
            <a:ext cx="4198937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67945" y="1388572"/>
            <a:ext cx="50760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-Column Name : </a:t>
            </a:r>
            <a:r>
              <a:rPr lang="ko-KR" altLang="en-US" sz="2400" b="1" dirty="0" err="1" smtClean="0">
                <a:latin typeface="나눔고딕" pitchFamily="50" charset="-127"/>
                <a:ea typeface="나눔고딕" pitchFamily="50" charset="-127"/>
              </a:rPr>
              <a:t>카산드라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KEY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 -Prefix : </a:t>
            </a:r>
            <a:r>
              <a:rPr lang="ko-KR" altLang="en-US" sz="2400" b="1" dirty="0" err="1" smtClean="0">
                <a:latin typeface="나눔고딕" pitchFamily="50" charset="-127"/>
                <a:ea typeface="나눔고딕" pitchFamily="50" charset="-127"/>
              </a:rPr>
              <a:t>접미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중복된 </a:t>
            </a:r>
            <a:r>
              <a:rPr lang="en-US" altLang="ko-KR" sz="2400" b="1" dirty="0" err="1" smtClean="0">
                <a:latin typeface="나눔고딕" pitchFamily="50" charset="-127"/>
                <a:ea typeface="나눔고딕" pitchFamily="50" charset="-127"/>
              </a:rPr>
              <a:t>tx_code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경우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24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-Postfix : </a:t>
            </a:r>
            <a:r>
              <a:rPr lang="ko-KR" altLang="en-US" sz="2400" b="1" dirty="0" err="1" smtClean="0">
                <a:latin typeface="나눔고딕" pitchFamily="50" charset="-127"/>
                <a:ea typeface="나눔고딕" pitchFamily="50" charset="-127"/>
              </a:rPr>
              <a:t>접두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400" b="1" dirty="0">
                <a:latin typeface="나눔고딕" pitchFamily="50" charset="-127"/>
                <a:ea typeface="나눔고딕" pitchFamily="50" charset="-127"/>
              </a:rPr>
              <a:t>중복된 </a:t>
            </a:r>
            <a:r>
              <a:rPr lang="en-US" altLang="ko-KR" sz="2400" b="1" dirty="0" err="1">
                <a:latin typeface="나눔고딕" pitchFamily="50" charset="-127"/>
                <a:ea typeface="나눔고딕" pitchFamily="50" charset="-127"/>
              </a:rPr>
              <a:t>tx_code</a:t>
            </a: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dirty="0">
                <a:latin typeface="나눔고딕" pitchFamily="50" charset="-127"/>
                <a:ea typeface="나눔고딕" pitchFamily="50" charset="-127"/>
              </a:rPr>
              <a:t>경우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 -Represent :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해당 대표 업무 사용</a:t>
            </a:r>
            <a:endParaRPr lang="en-US" altLang="ko-KR" sz="24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 -</a:t>
            </a:r>
            <a:r>
              <a:rPr lang="en-US" altLang="ko-KR" sz="2400" b="1" dirty="0" err="1" smtClean="0">
                <a:latin typeface="나눔고딕" pitchFamily="50" charset="-127"/>
                <a:ea typeface="나눔고딕" pitchFamily="50" charset="-127"/>
              </a:rPr>
              <a:t>tx_code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를 추출 할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, Agent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등록</a:t>
            </a:r>
            <a:endParaRPr lang="en-US" altLang="ko-KR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738" y="4581128"/>
            <a:ext cx="8940218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-Data Type(DEFAULT) : </a:t>
            </a:r>
            <a:r>
              <a:rPr lang="en-US" altLang="ko-KR" sz="2400" b="1" dirty="0" err="1" smtClean="0">
                <a:latin typeface="나눔고딕" pitchFamily="50" charset="-127"/>
                <a:ea typeface="나눔고딕" pitchFamily="50" charset="-127"/>
              </a:rPr>
              <a:t>Operation:dataMap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(GLOBAL_METHOD_META</a:t>
            </a: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)(SVC_NAME) </a:t>
            </a:r>
            <a:endParaRPr lang="en-US" altLang="ko-KR" sz="2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04" y="5877272"/>
            <a:ext cx="892899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Data Type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고객사에</a:t>
            </a:r>
            <a:r>
              <a:rPr lang="ko-KR" altLang="en-US" dirty="0" smtClean="0"/>
              <a:t> 따라서 바뀔 수 있</a:t>
            </a:r>
            <a:r>
              <a:rPr lang="ko-KR" altLang="en-US" dirty="0"/>
              <a:t>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94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0" y="712565"/>
            <a:ext cx="2117691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구축 사례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268044"/>
            <a:ext cx="3954463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402037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07505" y="1340768"/>
            <a:ext cx="1008111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대우증권</a:t>
            </a:r>
            <a:endParaRPr lang="ko-KR" altLang="en-US" sz="16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28799"/>
            <a:ext cx="1554163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07504" y="3140968"/>
            <a:ext cx="1008111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한화증권</a:t>
            </a:r>
            <a:endParaRPr lang="ko-KR" altLang="en-US" sz="16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63652"/>
            <a:ext cx="40290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96" y="3429000"/>
            <a:ext cx="15621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07505" y="4980012"/>
            <a:ext cx="1368151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테스트 환경</a:t>
            </a:r>
            <a:endParaRPr lang="ko-KR" altLang="en-US" sz="1600" dirty="0"/>
          </a:p>
        </p:txBody>
      </p:sp>
      <p:sp>
        <p:nvSpPr>
          <p:cNvPr id="19" name="오른쪽 화살표 18"/>
          <p:cNvSpPr/>
          <p:nvPr/>
        </p:nvSpPr>
        <p:spPr>
          <a:xfrm>
            <a:off x="4283968" y="1687951"/>
            <a:ext cx="576783" cy="2288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4283968" y="3604578"/>
            <a:ext cx="576783" cy="2288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544000" y="4032000"/>
            <a:ext cx="1008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580112" y="4941168"/>
            <a:ext cx="1008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오른쪽 화살표 25"/>
          <p:cNvSpPr/>
          <p:nvPr/>
        </p:nvSpPr>
        <p:spPr>
          <a:xfrm>
            <a:off x="4304842" y="5373216"/>
            <a:ext cx="576783" cy="2288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331" y="5373216"/>
            <a:ext cx="150989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7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0" y="712565"/>
            <a:ext cx="3779912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통계데이터 저장방식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C:\Users\simjunbo\AppData\Local\Microsoft\Windows\Temporary Internet Files\Content.IE5\5FOHN35Q\MC90043385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90452"/>
            <a:ext cx="1326580" cy="132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7503" y="1556792"/>
            <a:ext cx="266429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기존 방식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스케줄러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sp>
        <p:nvSpPr>
          <p:cNvPr id="11" name="직사각형 10"/>
          <p:cNvSpPr/>
          <p:nvPr/>
        </p:nvSpPr>
        <p:spPr>
          <a:xfrm>
            <a:off x="107504" y="4005064"/>
            <a:ext cx="266429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현재 방식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업데이트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pic>
        <p:nvPicPr>
          <p:cNvPr id="12" name="Picture 2" descr="C:\Users\simjunbo\AppData\Local\Microsoft\Windows\Temporary Internet Files\Content.IE5\5FOHN35Q\MC90043385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838724"/>
            <a:ext cx="1326580" cy="132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2154164" y="2855297"/>
            <a:ext cx="722610" cy="2288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imjunbo\AppData\Local\Microsoft\Windows\Temporary Internet Files\Content.IE5\5FOHN35Q\MC90043385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90" y="2362850"/>
            <a:ext cx="1326580" cy="132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오른쪽 화살표 14"/>
          <p:cNvSpPr/>
          <p:nvPr/>
        </p:nvSpPr>
        <p:spPr>
          <a:xfrm>
            <a:off x="4340356" y="2912087"/>
            <a:ext cx="722610" cy="2288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C:\Users\simjunbo\AppData\Local\Microsoft\Windows\Temporary Internet Files\Content.IE5\5FOHN35Q\MC90043385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8" y="2360016"/>
            <a:ext cx="1326580" cy="132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simjunbo\AppData\Local\Microsoft\Windows\Temporary Internet Files\Content.IE5\5FOHN35Q\MC90043385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359777"/>
            <a:ext cx="1326580" cy="132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오른쪽 화살표 17"/>
          <p:cNvSpPr/>
          <p:nvPr/>
        </p:nvSpPr>
        <p:spPr>
          <a:xfrm>
            <a:off x="6546652" y="2912087"/>
            <a:ext cx="722610" cy="2288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195736" y="5387573"/>
            <a:ext cx="722610" cy="2288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C:\Users\simjunbo\AppData\Local\Microsoft\Windows\Temporary Internet Files\Content.IE5\5FOHN35Q\MC90043385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2" y="4838723"/>
            <a:ext cx="1326580" cy="132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52897" y="1916832"/>
            <a:ext cx="109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1MIN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7824" y="1916832"/>
            <a:ext cx="1191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10MIN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8282" y="1916832"/>
            <a:ext cx="57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68344" y="1916831"/>
            <a:ext cx="575886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D</a:t>
            </a:r>
            <a:endParaRPr lang="en-US" altLang="ko-KR" sz="2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5" name="Picture 3" descr="C:\Users\simjunbo\AppData\Local\Microsoft\Windows\Temporary Internet Files\Content.IE5\3CQTPEOZ\MC90037102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743" y="2207680"/>
            <a:ext cx="904081" cy="6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simjunbo\AppData\Local\Microsoft\Windows\Temporary Internet Files\Content.IE5\3CQTPEOZ\MC90037102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620" y="2207680"/>
            <a:ext cx="904081" cy="6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simjunbo\AppData\Local\Microsoft\Windows\Temporary Internet Files\Content.IE5\3CQTPEOZ\MC90037102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41" y="2222826"/>
            <a:ext cx="904081" cy="6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71600" y="4293096"/>
            <a:ext cx="109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1MIN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59832" y="436510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10MIN, H, D</a:t>
            </a:r>
          </a:p>
        </p:txBody>
      </p:sp>
    </p:spTree>
    <p:extLst>
      <p:ext uri="{BB962C8B-B14F-4D97-AF65-F5344CB8AC3E}">
        <p14:creationId xmlns:p14="http://schemas.microsoft.com/office/powerpoint/2010/main" val="7735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>
                <a:latin typeface="나눔고딕" pitchFamily="50" charset="-127"/>
                <a:ea typeface="나눔고딕" pitchFamily="50" charset="-127"/>
              </a:rPr>
              <a:t>3. Category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" y="908720"/>
            <a:ext cx="8161159" cy="421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7810004" cy="403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3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1. User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12565"/>
            <a:ext cx="226774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사용 목적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276872"/>
            <a:ext cx="813690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/>
              <a:t>계정 별</a:t>
            </a:r>
            <a:r>
              <a:rPr lang="en-US" altLang="ko-KR" sz="4000" dirty="0" smtClean="0"/>
              <a:t>, </a:t>
            </a:r>
            <a:r>
              <a:rPr lang="ko-KR" altLang="en-US" sz="4000" dirty="0" smtClean="0"/>
              <a:t>그룹 지정</a:t>
            </a:r>
            <a:endParaRPr lang="ko-KR" altLang="en-US" sz="4000" dirty="0"/>
          </a:p>
        </p:txBody>
      </p:sp>
      <p:sp>
        <p:nvSpPr>
          <p:cNvPr id="17" name="직사각형 16"/>
          <p:cNvSpPr/>
          <p:nvPr/>
        </p:nvSpPr>
        <p:spPr>
          <a:xfrm>
            <a:off x="395536" y="4077072"/>
            <a:ext cx="813690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/>
              <a:t>권한에 따른 기능 제약</a:t>
            </a:r>
            <a:endParaRPr lang="ko-KR" altLang="en-US" sz="4000" dirty="0"/>
          </a:p>
        </p:txBody>
      </p:sp>
      <p:sp>
        <p:nvSpPr>
          <p:cNvPr id="16" name="L 도형 15"/>
          <p:cNvSpPr/>
          <p:nvPr/>
        </p:nvSpPr>
        <p:spPr>
          <a:xfrm rot="18900000">
            <a:off x="557807" y="3874902"/>
            <a:ext cx="1152128" cy="720080"/>
          </a:xfrm>
          <a:prstGeom prst="corne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4. Business SLA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12565"/>
            <a:ext cx="226774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사용 목적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276872"/>
            <a:ext cx="813690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Business</a:t>
            </a:r>
            <a:r>
              <a:rPr lang="ko-KR" altLang="en-US" sz="4000" dirty="0" smtClean="0"/>
              <a:t> 통계 </a:t>
            </a:r>
            <a:r>
              <a:rPr lang="en-US" altLang="ko-KR" sz="4000" dirty="0" smtClean="0"/>
              <a:t>SLA</a:t>
            </a:r>
            <a:endParaRPr lang="ko-KR" altLang="en-US" sz="4000" dirty="0"/>
          </a:p>
        </p:txBody>
      </p:sp>
      <p:sp>
        <p:nvSpPr>
          <p:cNvPr id="17" name="직사각형 16"/>
          <p:cNvSpPr/>
          <p:nvPr/>
        </p:nvSpPr>
        <p:spPr>
          <a:xfrm>
            <a:off x="395536" y="4077072"/>
            <a:ext cx="813690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Business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CAT SLA</a:t>
            </a:r>
            <a:endParaRPr lang="ko-KR" altLang="en-US" sz="4000" dirty="0"/>
          </a:p>
        </p:txBody>
      </p:sp>
      <p:sp>
        <p:nvSpPr>
          <p:cNvPr id="16" name="L 도형 15"/>
          <p:cNvSpPr/>
          <p:nvPr/>
        </p:nvSpPr>
        <p:spPr>
          <a:xfrm rot="18900000">
            <a:off x="557807" y="3874902"/>
            <a:ext cx="1152128" cy="720080"/>
          </a:xfrm>
          <a:prstGeom prst="corne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L 도형 6"/>
          <p:cNvSpPr/>
          <p:nvPr/>
        </p:nvSpPr>
        <p:spPr>
          <a:xfrm rot="18900000">
            <a:off x="436331" y="2146710"/>
            <a:ext cx="1152128" cy="720080"/>
          </a:xfrm>
          <a:prstGeom prst="corne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3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4. Business SLA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3" y="908720"/>
            <a:ext cx="8330314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921090" y="5140964"/>
            <a:ext cx="1498781" cy="952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4" y="1252399"/>
            <a:ext cx="8247636" cy="455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4. Business SLA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0" y="712565"/>
            <a:ext cx="442798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en-US" altLang="ko-KR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Business Policy Setting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5429" y="5661248"/>
            <a:ext cx="875226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통계 </a:t>
            </a:r>
            <a:r>
              <a:rPr lang="en-US" altLang="ko-KR" dirty="0" smtClean="0"/>
              <a:t>SLA </a:t>
            </a:r>
            <a:r>
              <a:rPr lang="ko-KR" altLang="en-US" dirty="0" smtClean="0"/>
              <a:t>절대치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통계 </a:t>
            </a:r>
            <a:r>
              <a:rPr lang="en-US" altLang="ko-KR" dirty="0" smtClean="0"/>
              <a:t>SLA Compare Day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설정</a:t>
            </a:r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6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4. Business SLA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0" y="712565"/>
            <a:ext cx="442798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en-US" altLang="ko-KR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Business SLA Setting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5429" y="5661248"/>
            <a:ext cx="875226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통계 </a:t>
            </a:r>
            <a:r>
              <a:rPr lang="en-US" altLang="ko-KR" dirty="0" smtClean="0"/>
              <a:t>SLA </a:t>
            </a:r>
            <a:r>
              <a:rPr lang="ko-KR" altLang="en-US" dirty="0" smtClean="0"/>
              <a:t>정책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임계값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-BIZ CAT</a:t>
            </a:r>
            <a:r>
              <a:rPr lang="ko-KR" altLang="en-US" dirty="0" smtClean="0"/>
              <a:t> </a:t>
            </a:r>
            <a:r>
              <a:rPr lang="en-US" altLang="ko-KR" dirty="0" smtClean="0"/>
              <a:t>SLA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설정</a:t>
            </a:r>
            <a:r>
              <a:rPr lang="en-US" altLang="ko-KR" dirty="0" smtClean="0"/>
              <a:t> 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496595" cy="371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067944" y="2060848"/>
            <a:ext cx="4752179" cy="2088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4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23" y="1268760"/>
            <a:ext cx="6875045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4. Business SLA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0" y="712565"/>
            <a:ext cx="442798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en-US" altLang="ko-KR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Statistics SLA Setting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6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4. Business SLA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0936"/>
            <a:ext cx="9135892" cy="488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15616" y="1124745"/>
            <a:ext cx="18002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95736" y="1556792"/>
            <a:ext cx="5904657" cy="388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Q &amp; A</a:t>
            </a:r>
            <a:endParaRPr lang="ko-KR" altLang="en-US" sz="1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04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1. User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65921"/>
            <a:ext cx="7039297" cy="540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411760" y="2780928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1. User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77" y="1700808"/>
            <a:ext cx="4106863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865" y="3861048"/>
            <a:ext cx="304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◎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SUPER / ADMIN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809" y="5055567"/>
            <a:ext cx="194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itchFamily="50" charset="-127"/>
                <a:ea typeface="나눔고딕" pitchFamily="50" charset="-127"/>
              </a:rPr>
              <a:t>◎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USER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19872" y="3068960"/>
            <a:ext cx="1238626" cy="211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429309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일반적인 제약사항 없음</a:t>
            </a:r>
            <a:endParaRPr lang="ko-KR" altLang="en-US" sz="24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5415607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UI, ADMIN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페이지 일부 제약</a:t>
            </a:r>
            <a:endParaRPr lang="ko-KR" altLang="en-US" sz="24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12565"/>
            <a:ext cx="2267744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계정 종류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01526" y="1988840"/>
            <a:ext cx="1886698" cy="687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1. User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12565"/>
            <a:ext cx="2843808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en-US" altLang="ko-KR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1. ADMIN </a:t>
            </a:r>
            <a:r>
              <a:rPr lang="ko-KR" altLang="en-US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제한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1311275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1265237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1150040" y="1834010"/>
            <a:ext cx="773832" cy="4349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7504" y="2342474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7504" y="3140968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7504" y="3933056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7504" y="4509120"/>
            <a:ext cx="88569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전반적으로 서버 환경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데이터를 변경할 수 있는 메뉴 제한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15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1. User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12565"/>
            <a:ext cx="3779912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en-US" altLang="ko-KR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2. </a:t>
            </a:r>
            <a:r>
              <a:rPr lang="en-US" altLang="ko-KR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Thread Control </a:t>
            </a:r>
            <a:r>
              <a:rPr lang="ko-KR" altLang="en-US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제한</a:t>
            </a:r>
            <a:r>
              <a:rPr lang="en-US" altLang="ko-KR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 </a:t>
            </a:r>
            <a:r>
              <a:rPr lang="en-US" altLang="ko-KR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 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412777"/>
            <a:ext cx="6120680" cy="381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46" y="2428685"/>
            <a:ext cx="6084094" cy="380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984850" y="2564904"/>
            <a:ext cx="154759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왼쪽으로 구부러진 화살표 1"/>
          <p:cNvSpPr/>
          <p:nvPr/>
        </p:nvSpPr>
        <p:spPr>
          <a:xfrm rot="18900000">
            <a:off x="5569042" y="1734268"/>
            <a:ext cx="561618" cy="137324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23928" y="1520788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7504" y="5733256"/>
            <a:ext cx="88569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JVM Thread </a:t>
            </a:r>
            <a:r>
              <a:rPr lang="ko-KR" altLang="en-US" b="1" dirty="0" smtClean="0"/>
              <a:t>관련 조작 부분 제한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958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1. User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12565"/>
            <a:ext cx="3599656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en-US" altLang="ko-KR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3. </a:t>
            </a:r>
            <a:r>
              <a:rPr lang="en-US" altLang="ko-KR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Bind Variables </a:t>
            </a:r>
            <a:r>
              <a:rPr lang="ko-KR" altLang="en-US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제한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7344816" cy="378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92" y="1412776"/>
            <a:ext cx="6927328" cy="356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왼쪽으로 구부러진 화살표 16"/>
          <p:cNvSpPr/>
          <p:nvPr/>
        </p:nvSpPr>
        <p:spPr>
          <a:xfrm rot="18900000">
            <a:off x="7135506" y="1410232"/>
            <a:ext cx="561618" cy="137324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416315" y="2852936"/>
            <a:ext cx="1188133" cy="201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7504" y="5733256"/>
            <a:ext cx="88569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정보성 </a:t>
            </a:r>
            <a:r>
              <a:rPr lang="en-US" altLang="ko-KR" b="1" dirty="0" smtClean="0"/>
              <a:t>SQL Bind </a:t>
            </a:r>
            <a:r>
              <a:rPr lang="ko-KR" altLang="en-US" b="1" dirty="0" smtClean="0"/>
              <a:t>변수 제한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78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789216"/>
            <a:ext cx="7057727" cy="3652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288" y="0"/>
            <a:ext cx="6408737" cy="620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1. User Management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0" y="712565"/>
            <a:ext cx="3599656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BFCFE"/>
              </a:gs>
              <a:gs pos="100000">
                <a:srgbClr val="EBF2F8"/>
              </a:gs>
            </a:gsLst>
            <a:lin ang="2700000" scaled="1"/>
          </a:gradFill>
          <a:ln w="12700" algn="ctr">
            <a:solidFill>
              <a:srgbClr val="5CA0DD">
                <a:alpha val="59999"/>
              </a:srgbClr>
            </a:solidFill>
            <a:round/>
            <a:headEnd/>
            <a:tailEnd/>
          </a:ln>
        </p:spPr>
        <p:txBody>
          <a:bodyPr wrap="none" lIns="468000" anchor="ctr"/>
          <a:lstStyle/>
          <a:p>
            <a:r>
              <a:rPr lang="en-US" altLang="ko-KR" sz="2400" dirty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4</a:t>
            </a:r>
            <a:r>
              <a:rPr lang="en-US" altLang="ko-KR" sz="2400" b="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. </a:t>
            </a:r>
            <a:r>
              <a:rPr lang="en-US" altLang="ko-KR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SQL Launcher </a:t>
            </a:r>
            <a:r>
              <a:rPr lang="ko-KR" altLang="en-US" sz="2400" dirty="0" smtClean="0">
                <a:solidFill>
                  <a:schemeClr val="tx2"/>
                </a:solidFill>
                <a:latin typeface="Tahoma" pitchFamily="34" charset="0"/>
                <a:ea typeface="HY헤드라인M" pitchFamily="18" charset="-127"/>
              </a:rPr>
              <a:t>제한</a:t>
            </a:r>
            <a:endParaRPr lang="ko-KR" altLang="en-US" sz="2400" dirty="0">
              <a:solidFill>
                <a:schemeClr val="accent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7504" y="5733256"/>
            <a:ext cx="88569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SQL Launcher </a:t>
            </a:r>
            <a:r>
              <a:rPr lang="ko-KR" altLang="en-US" b="1" dirty="0" smtClean="0"/>
              <a:t>제한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385208"/>
            <a:ext cx="6756747" cy="351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왼쪽으로 구부러진 화살표 16"/>
          <p:cNvSpPr/>
          <p:nvPr/>
        </p:nvSpPr>
        <p:spPr>
          <a:xfrm rot="18900000">
            <a:off x="7135506" y="1410232"/>
            <a:ext cx="561618" cy="137324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71801" y="4653136"/>
            <a:ext cx="504056" cy="248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0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31731</TotalTime>
  <Words>686</Words>
  <Application>Microsoft Office PowerPoint</Application>
  <PresentationFormat>화면 슬라이드 쇼(4:3)</PresentationFormat>
  <Paragraphs>236</Paragraphs>
  <Slides>36</Slides>
  <Notes>36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BusinessArts</dc:creator>
  <cp:lastModifiedBy>simjunbo</cp:lastModifiedBy>
  <cp:revision>1317</cp:revision>
  <cp:lastPrinted>2013-06-04T17:01:01Z</cp:lastPrinted>
  <dcterms:created xsi:type="dcterms:W3CDTF">2011-06-03T08:27:18Z</dcterms:created>
  <dcterms:modified xsi:type="dcterms:W3CDTF">2013-06-05T02:24:12Z</dcterms:modified>
</cp:coreProperties>
</file>